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aret" charset="1" panose="00000000000000000000"/>
      <p:regular r:id="rId18"/>
    </p:embeddedFont>
    <p:embeddedFont>
      <p:font typeface="Mont Heavy" charset="1" panose="00000A00000000000000"/>
      <p:regular r:id="rId19"/>
    </p:embeddedFont>
    <p:embeddedFont>
      <p:font typeface="Mont Bold" charset="1" panose="00000800000000000000"/>
      <p:regular r:id="rId20"/>
    </p:embeddedFont>
    <p:embeddedFont>
      <p:font typeface="League Spartan" charset="1" panose="00000800000000000000"/>
      <p:regular r:id="rId21"/>
    </p:embeddedFont>
    <p:embeddedFont>
      <p:font typeface="Roboto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3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4074" r="0" b="-24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26006" y="9182100"/>
            <a:ext cx="69332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Eraj Amir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182100"/>
            <a:ext cx="467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Learn AI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3274948" y="9398413"/>
            <a:ext cx="11738105" cy="1714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877720" y="5349478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rPr>
              <a:t>PYTHON PROGRAMMING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Heavy"/>
                <a:ea typeface="Mont Heavy"/>
                <a:cs typeface="Mont Heavy"/>
                <a:sym typeface="Mont Heavy"/>
              </a:rPr>
              <a:t>LECTURE NO 4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7720" y="3070622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rPr>
              <a:t>DAY4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304333" y="9242089"/>
            <a:ext cx="10122783" cy="32422"/>
          </a:xfrm>
          <a:prstGeom prst="line">
            <a:avLst/>
          </a:prstGeom>
          <a:ln cap="rnd" w="857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96704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3496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0288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7080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99660">
            <a:off x="12456766" y="-7128419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1409" y="2165350"/>
            <a:ext cx="16367952" cy="653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dictionary with subject names as keys and user input marks as values.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Merge two dictionaries using update() and print the result.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Given a list: ["python", "java", "C++", "python"], find the number of unique subjects using a set.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a nested dictionary to store student name and marks in math and science. Then print the math marks.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Write code to store three word-meaning pairs in a dictionary and print the dictionary.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set with different types: 9, "9", and 9.0. Print the set and explain the result.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Write code to delete a key from a dictionary.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.items() to loop over all key-value pairs in a dictionary and print them.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Find and print the intersection of two sets.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Take 3 subject names and marks from the user and store them in an initially empty dictionary.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9666" y="876300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Medium </a:t>
            </a: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Qs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304333" y="9242089"/>
            <a:ext cx="10122783" cy="32422"/>
          </a:xfrm>
          <a:prstGeom prst="line">
            <a:avLst/>
          </a:prstGeom>
          <a:ln cap="rnd" w="857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96704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3496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0288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7080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99660">
            <a:off x="13488920" y="-791423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58925"/>
            <a:ext cx="16710852" cy="703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Write a function that takes a list and returns a set of only unique elements.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dictionary and remove all key-value pairs where the value is less than 50.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nested dictionary where each student has name, age, and a nested dictionary of subjects and scores.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Take 5 word-meaning pairs from user input and store them in a dictionary.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Write a program to count how many times each subject appears in a list using a dictionary.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Write code to reverse a dictionary: make keys become values and values become keys.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Write a function that receives two sets and returns a set of elements that are in either but not both (symmetric difference).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Store both 9 and 9.0 as separate values in a set using any trick with built-in types.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Simulate classroom allocation: given a list of subjects with duplicates, calculate how many classrooms are needed (hint: use set).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set, and use a loop to pop() all elements one by one, counting how many iterations it takes to empty the 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01116" y="269875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Hard </a:t>
            </a: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Qs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24074" r="0" b="-240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273013"/>
          </a:xfrm>
          <a:custGeom>
            <a:avLst/>
            <a:gdLst/>
            <a:ahLst/>
            <a:cxnLst/>
            <a:rect r="r" b="b" t="t" l="l"/>
            <a:pathLst>
              <a:path h="4273013" w="18288000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5586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77720" y="5349478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  <a:ea typeface="Garet"/>
                <a:cs typeface="Garet"/>
                <a:sym typeface="Garet"/>
              </a:rPr>
              <a:t>@LEARN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true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00000">
            <a:off x="-2101548" y="6193911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6773330" y="3110552"/>
            <a:ext cx="23812" cy="4327312"/>
          </a:xfrm>
          <a:prstGeom prst="line">
            <a:avLst/>
          </a:prstGeom>
          <a:ln cap="rnd" w="762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274744" y="2068679"/>
            <a:ext cx="14036427" cy="71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9"/>
              </a:lnSpc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dictionary is a collection that stores data in key-value pairs.</a:t>
            </a:r>
          </a:p>
          <a:p>
            <a:pPr algn="l" marL="0" indent="0" lvl="0">
              <a:lnSpc>
                <a:spcPts val="3829"/>
              </a:lnSpc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🔑 Key Features:</a:t>
            </a:r>
          </a:p>
          <a:p>
            <a:pPr algn="l" marL="582202" indent="-291101" lvl="1">
              <a:lnSpc>
                <a:spcPts val="3829"/>
              </a:lnSpc>
              <a:buFont typeface="Arial"/>
              <a:buChar char="•"/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Unordered: Items don’t have a fixed order.</a:t>
            </a:r>
          </a:p>
          <a:p>
            <a:pPr algn="l" marL="582202" indent="-291101" lvl="1">
              <a:lnSpc>
                <a:spcPts val="3829"/>
              </a:lnSpc>
              <a:buFont typeface="Arial"/>
              <a:buChar char="•"/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Mutable: You can change them.</a:t>
            </a:r>
          </a:p>
          <a:p>
            <a:pPr algn="l" marL="582202" indent="-291101" lvl="1">
              <a:lnSpc>
                <a:spcPts val="3829"/>
              </a:lnSpc>
              <a:buFont typeface="Arial"/>
              <a:buChar char="•"/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 duplicate keys: Each key must be unique.</a:t>
            </a:r>
          </a:p>
          <a:p>
            <a:pPr algn="l">
              <a:lnSpc>
                <a:spcPts val="3829"/>
              </a:lnSpc>
            </a:pPr>
          </a:p>
          <a:p>
            <a:pPr algn="l" marL="0" indent="0" lvl="0">
              <a:lnSpc>
                <a:spcPts val="3829"/>
              </a:lnSpc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🧠 Basic Syntax:</a:t>
            </a:r>
          </a:p>
          <a:p>
            <a:pPr algn="l" marL="0" indent="0" lvl="0">
              <a:lnSpc>
                <a:spcPts val="3829"/>
              </a:lnSpc>
            </a:pPr>
          </a:p>
          <a:p>
            <a:pPr algn="l" marL="0" indent="0" lvl="0">
              <a:lnSpc>
                <a:spcPts val="3829"/>
              </a:lnSpc>
            </a:pPr>
          </a:p>
          <a:p>
            <a:pPr algn="l" marL="0" indent="0" lvl="0">
              <a:lnSpc>
                <a:spcPts val="3829"/>
              </a:lnSpc>
            </a:pPr>
          </a:p>
          <a:p>
            <a:pPr algn="l" marL="0" indent="0" lvl="0">
              <a:lnSpc>
                <a:spcPts val="3829"/>
              </a:lnSpc>
            </a:pPr>
          </a:p>
          <a:p>
            <a:pPr algn="l" marL="0" indent="0" lvl="0">
              <a:lnSpc>
                <a:spcPts val="3829"/>
              </a:lnSpc>
            </a:pPr>
          </a:p>
          <a:p>
            <a:pPr algn="l" marL="582202" indent="-291101" lvl="1">
              <a:lnSpc>
                <a:spcPts val="3829"/>
              </a:lnSpc>
              <a:buFont typeface="Arial"/>
              <a:buChar char="•"/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"name", "marks", and "grade" are keys.</a:t>
            </a:r>
          </a:p>
          <a:p>
            <a:pPr algn="l" marL="582202" indent="-291101" lvl="1">
              <a:lnSpc>
                <a:spcPts val="3829"/>
              </a:lnSpc>
              <a:buFont typeface="Arial"/>
              <a:buChar char="•"/>
            </a:pPr>
            <a:r>
              <a:rPr lang="en-US" sz="2696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"Alice", 90, and "A" are their values.</a:t>
            </a:r>
          </a:p>
          <a:p>
            <a:pPr algn="l" marL="0" indent="0" lvl="0">
              <a:lnSpc>
                <a:spcPts val="382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11172" y="2636487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11172" y="4717637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9"/>
                </a:lnTo>
                <a:lnTo>
                  <a:pt x="0" y="9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1172" y="6785206"/>
            <a:ext cx="948128" cy="948128"/>
          </a:xfrm>
          <a:custGeom>
            <a:avLst/>
            <a:gdLst/>
            <a:ahLst/>
            <a:cxnLst/>
            <a:rect r="r" b="b" t="t" l="l"/>
            <a:pathLst>
              <a:path h="948128" w="948128">
                <a:moveTo>
                  <a:pt x="0" y="0"/>
                </a:moveTo>
                <a:lnTo>
                  <a:pt x="948128" y="0"/>
                </a:lnTo>
                <a:lnTo>
                  <a:pt x="948128" y="948128"/>
                </a:lnTo>
                <a:lnTo>
                  <a:pt x="0" y="948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12776" y="4921745"/>
            <a:ext cx="7038602" cy="2666137"/>
          </a:xfrm>
          <a:custGeom>
            <a:avLst/>
            <a:gdLst/>
            <a:ahLst/>
            <a:cxnLst/>
            <a:rect r="r" b="b" t="t" l="l"/>
            <a:pathLst>
              <a:path h="2666137" w="7038602">
                <a:moveTo>
                  <a:pt x="0" y="0"/>
                </a:moveTo>
                <a:lnTo>
                  <a:pt x="7038601" y="0"/>
                </a:lnTo>
                <a:lnTo>
                  <a:pt x="7038601" y="2666137"/>
                </a:lnTo>
                <a:lnTo>
                  <a:pt x="0" y="2666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47625" cap="sq">
            <a:solidFill>
              <a:srgbClr val="C081E3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748504" y="646785"/>
            <a:ext cx="10790993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 Dictionaries in Python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2426265" y="-714375"/>
            <a:ext cx="6176060" cy="4114800"/>
          </a:xfrm>
          <a:custGeom>
            <a:avLst/>
            <a:gdLst/>
            <a:ahLst/>
            <a:cxnLst/>
            <a:rect r="r" b="b" t="t" l="l"/>
            <a:pathLst>
              <a:path h="4114800" w="617606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12071" y="3239417"/>
            <a:ext cx="9989848" cy="6018883"/>
          </a:xfrm>
          <a:custGeom>
            <a:avLst/>
            <a:gdLst/>
            <a:ahLst/>
            <a:cxnLst/>
            <a:rect r="r" b="b" t="t" l="l"/>
            <a:pathLst>
              <a:path h="6018883" w="9989848">
                <a:moveTo>
                  <a:pt x="0" y="0"/>
                </a:moveTo>
                <a:lnTo>
                  <a:pt x="9989848" y="0"/>
                </a:lnTo>
                <a:lnTo>
                  <a:pt x="9989848" y="6018883"/>
                </a:lnTo>
                <a:lnTo>
                  <a:pt x="0" y="6018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21622" y="4444146"/>
            <a:ext cx="7370745" cy="2800540"/>
          </a:xfrm>
          <a:custGeom>
            <a:avLst/>
            <a:gdLst/>
            <a:ahLst/>
            <a:cxnLst/>
            <a:rect r="r" b="b" t="t" l="l"/>
            <a:pathLst>
              <a:path h="2800540" w="7370745">
                <a:moveTo>
                  <a:pt x="0" y="0"/>
                </a:moveTo>
                <a:lnTo>
                  <a:pt x="7370745" y="0"/>
                </a:lnTo>
                <a:lnTo>
                  <a:pt x="7370745" y="2800540"/>
                </a:lnTo>
                <a:lnTo>
                  <a:pt x="0" y="2800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E1F3F3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433421" y="1085850"/>
            <a:ext cx="13947148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b="true" sz="7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Accessing &amp; Adding Values: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47207" y="3464811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84164" y="4040799"/>
            <a:ext cx="13719672" cy="5217501"/>
            <a:chOff x="0" y="0"/>
            <a:chExt cx="1932339" cy="7348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32339" cy="734856"/>
            </a:xfrm>
            <a:custGeom>
              <a:avLst/>
              <a:gdLst/>
              <a:ahLst/>
              <a:cxnLst/>
              <a:rect r="r" b="b" t="t" l="l"/>
              <a:pathLst>
                <a:path h="734856" w="1932339">
                  <a:moveTo>
                    <a:pt x="1807879" y="734856"/>
                  </a:moveTo>
                  <a:lnTo>
                    <a:pt x="124460" y="734856"/>
                  </a:lnTo>
                  <a:cubicBezTo>
                    <a:pt x="55880" y="734856"/>
                    <a:pt x="0" y="678976"/>
                    <a:pt x="0" y="6103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7879" y="0"/>
                  </a:lnTo>
                  <a:cubicBezTo>
                    <a:pt x="1876459" y="0"/>
                    <a:pt x="1932339" y="55880"/>
                    <a:pt x="1932339" y="124460"/>
                  </a:cubicBezTo>
                  <a:lnTo>
                    <a:pt x="1932339" y="610396"/>
                  </a:lnTo>
                  <a:cubicBezTo>
                    <a:pt x="1932339" y="678976"/>
                    <a:pt x="1876459" y="734856"/>
                    <a:pt x="1807879" y="734856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2088237">
            <a:off x="13314356" y="-6250170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4" y="0"/>
                </a:lnTo>
                <a:lnTo>
                  <a:pt x="12294564" y="12182794"/>
                </a:lnTo>
                <a:lnTo>
                  <a:pt x="0" y="1218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81719" y="4218284"/>
            <a:ext cx="10182225" cy="4862532"/>
          </a:xfrm>
          <a:custGeom>
            <a:avLst/>
            <a:gdLst/>
            <a:ahLst/>
            <a:cxnLst/>
            <a:rect r="r" b="b" t="t" l="l"/>
            <a:pathLst>
              <a:path h="4862532" w="10182225">
                <a:moveTo>
                  <a:pt x="0" y="0"/>
                </a:moveTo>
                <a:lnTo>
                  <a:pt x="10182225" y="0"/>
                </a:lnTo>
                <a:lnTo>
                  <a:pt x="10182225" y="4862532"/>
                </a:lnTo>
                <a:lnTo>
                  <a:pt x="0" y="4862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43988" y="2278705"/>
            <a:ext cx="13400862" cy="157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304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3042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nested dictionary means a dictionary inside another dictionary.</a:t>
            </a:r>
          </a:p>
          <a:p>
            <a:pPr algn="ctr" marL="0" indent="0" lvl="0">
              <a:lnSpc>
                <a:spcPts val="4259"/>
              </a:lnSpc>
            </a:pPr>
          </a:p>
          <a:p>
            <a:pPr algn="ctr" marL="0" indent="0" lvl="0">
              <a:lnSpc>
                <a:spcPts val="42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319799" y="876300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N</a:t>
            </a: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ested Dictionaries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5502" y="3061863"/>
            <a:ext cx="539194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Example: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95527" y="521527"/>
            <a:ext cx="18220935" cy="18220935"/>
          </a:xfrm>
          <a:custGeom>
            <a:avLst/>
            <a:gdLst/>
            <a:ahLst/>
            <a:cxnLst/>
            <a:rect r="r" b="b" t="t" l="l"/>
            <a:pathLst>
              <a:path h="18220935" w="18220935">
                <a:moveTo>
                  <a:pt x="0" y="0"/>
                </a:moveTo>
                <a:lnTo>
                  <a:pt x="18220936" y="0"/>
                </a:lnTo>
                <a:lnTo>
                  <a:pt x="18220936" y="18220935"/>
                </a:lnTo>
                <a:lnTo>
                  <a:pt x="0" y="18220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45148"/>
            <a:ext cx="6794243" cy="194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1"/>
              </a:lnSpc>
            </a:pPr>
            <a:r>
              <a:rPr lang="en-US" b="true" sz="6591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Dictionary Methods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03167" y="833811"/>
            <a:ext cx="5219121" cy="4069379"/>
            <a:chOff x="0" y="0"/>
            <a:chExt cx="1745271" cy="13607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800751" y="1539244"/>
            <a:ext cx="48239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myDict.keys()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3834" y="2565171"/>
            <a:ext cx="35977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Returns all keys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03167" y="5383810"/>
            <a:ext cx="5219121" cy="4069379"/>
            <a:chOff x="0" y="0"/>
            <a:chExt cx="1745271" cy="13607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946336" y="6089244"/>
            <a:ext cx="4395328" cy="270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myDict.update(newDict)</a:t>
            </a:r>
          </a:p>
          <a:p>
            <a:pPr algn="ctr">
              <a:lnSpc>
                <a:spcPts val="5040"/>
              </a:lnSpc>
            </a:pPr>
          </a:p>
          <a:p>
            <a:pPr algn="ctr" marL="0" indent="0" lvl="0">
              <a:lnSpc>
                <a:spcPts val="50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413834" y="7470369"/>
            <a:ext cx="359778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Adds another dictionary’s data</a:t>
            </a:r>
          </a:p>
          <a:p>
            <a:pPr algn="ctr">
              <a:lnSpc>
                <a:spcPts val="2940"/>
              </a:lnSpc>
            </a:pPr>
          </a:p>
          <a:p>
            <a:pPr algn="ctr" marL="0" indent="0" lvl="0">
              <a:lnSpc>
                <a:spcPts val="294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2309600" y="833811"/>
            <a:ext cx="5219121" cy="4069379"/>
            <a:chOff x="0" y="0"/>
            <a:chExt cx="1745271" cy="13607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507184" y="1539244"/>
            <a:ext cx="48239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myDict.values()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0268" y="2565171"/>
            <a:ext cx="359778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Returns all values</a:t>
            </a:r>
          </a:p>
          <a:p>
            <a:pPr algn="ctr">
              <a:lnSpc>
                <a:spcPts val="2940"/>
              </a:lnSpc>
            </a:pPr>
          </a:p>
          <a:p>
            <a:pPr algn="ctr" marL="0" indent="0" lvl="0">
              <a:lnSpc>
                <a:spcPts val="294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2309600" y="5383810"/>
            <a:ext cx="5219121" cy="4069379"/>
            <a:chOff x="0" y="0"/>
            <a:chExt cx="1745271" cy="13607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507184" y="6089244"/>
            <a:ext cx="482395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myDict.get("key")</a:t>
            </a:r>
          </a:p>
          <a:p>
            <a:pPr algn="ctr" marL="0" indent="0" lvl="0">
              <a:lnSpc>
                <a:spcPts val="504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120268" y="7115171"/>
            <a:ext cx="359778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Returns value of the key (returns None if key doesn’t exist)</a:t>
            </a:r>
          </a:p>
          <a:p>
            <a:pPr algn="ctr">
              <a:lnSpc>
                <a:spcPts val="2940"/>
              </a:lnSpc>
            </a:pPr>
          </a:p>
          <a:p>
            <a:pPr algn="ctr" marL="0" indent="0" lvl="0">
              <a:lnSpc>
                <a:spcPts val="294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831116" y="5383810"/>
            <a:ext cx="5219121" cy="4069379"/>
            <a:chOff x="0" y="0"/>
            <a:chExt cx="1745271" cy="13607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6089244"/>
            <a:ext cx="48239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myDict.items()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8913" y="7238996"/>
            <a:ext cx="359778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Returns all (key, value) pairs as tuples</a:t>
            </a:r>
          </a:p>
          <a:p>
            <a:pPr algn="ctr">
              <a:lnSpc>
                <a:spcPts val="2940"/>
              </a:lnSpc>
            </a:pPr>
          </a:p>
          <a:p>
            <a:pPr algn="ctr" marL="0" indent="0" lvl="0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252189" y="3273087"/>
            <a:ext cx="13867858" cy="13867858"/>
          </a:xfrm>
          <a:custGeom>
            <a:avLst/>
            <a:gdLst/>
            <a:ahLst/>
            <a:cxnLst/>
            <a:rect r="r" b="b" t="t" l="l"/>
            <a:pathLst>
              <a:path h="13867858" w="13867858">
                <a:moveTo>
                  <a:pt x="0" y="0"/>
                </a:moveTo>
                <a:lnTo>
                  <a:pt x="13867857" y="0"/>
                </a:lnTo>
                <a:lnTo>
                  <a:pt x="13867857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8688" y="2526506"/>
            <a:ext cx="5066791" cy="6205538"/>
            <a:chOff x="0" y="0"/>
            <a:chExt cx="829947" cy="10164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10592" y="2526506"/>
            <a:ext cx="5066791" cy="6205538"/>
            <a:chOff x="0" y="0"/>
            <a:chExt cx="829947" cy="10164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800084" y="-3146532"/>
            <a:ext cx="8775807" cy="8775807"/>
          </a:xfrm>
          <a:custGeom>
            <a:avLst/>
            <a:gdLst/>
            <a:ahLst/>
            <a:cxnLst/>
            <a:rect r="r" b="b" t="t" l="l"/>
            <a:pathLst>
              <a:path h="8775807" w="8775807">
                <a:moveTo>
                  <a:pt x="0" y="0"/>
                </a:moveTo>
                <a:lnTo>
                  <a:pt x="8775807" y="0"/>
                </a:lnTo>
                <a:lnTo>
                  <a:pt x="8775807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092496" y="2526506"/>
            <a:ext cx="5066791" cy="6205538"/>
            <a:chOff x="0" y="0"/>
            <a:chExt cx="829947" cy="1016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80653" y="3648811"/>
            <a:ext cx="4172689" cy="1980464"/>
          </a:xfrm>
          <a:custGeom>
            <a:avLst/>
            <a:gdLst/>
            <a:ahLst/>
            <a:cxnLst/>
            <a:rect r="r" b="b" t="t" l="l"/>
            <a:pathLst>
              <a:path h="1980464" w="4172689">
                <a:moveTo>
                  <a:pt x="0" y="0"/>
                </a:moveTo>
                <a:lnTo>
                  <a:pt x="4172689" y="0"/>
                </a:lnTo>
                <a:lnTo>
                  <a:pt x="4172689" y="1980464"/>
                </a:lnTo>
                <a:lnTo>
                  <a:pt x="0" y="1980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33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99685" y="3698798"/>
            <a:ext cx="4678436" cy="1880490"/>
          </a:xfrm>
          <a:custGeom>
            <a:avLst/>
            <a:gdLst/>
            <a:ahLst/>
            <a:cxnLst/>
            <a:rect r="r" b="b" t="t" l="l"/>
            <a:pathLst>
              <a:path h="1880490" w="4678436">
                <a:moveTo>
                  <a:pt x="0" y="0"/>
                </a:moveTo>
                <a:lnTo>
                  <a:pt x="4678436" y="0"/>
                </a:lnTo>
                <a:lnTo>
                  <a:pt x="4678436" y="1880490"/>
                </a:lnTo>
                <a:lnTo>
                  <a:pt x="0" y="188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26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34633" y="3782103"/>
            <a:ext cx="4181358" cy="1713881"/>
          </a:xfrm>
          <a:custGeom>
            <a:avLst/>
            <a:gdLst/>
            <a:ahLst/>
            <a:cxnLst/>
            <a:rect r="r" b="b" t="t" l="l"/>
            <a:pathLst>
              <a:path h="1713881" w="4181358">
                <a:moveTo>
                  <a:pt x="0" y="0"/>
                </a:moveTo>
                <a:lnTo>
                  <a:pt x="4181358" y="0"/>
                </a:lnTo>
                <a:lnTo>
                  <a:pt x="4181358" y="1713880"/>
                </a:lnTo>
                <a:lnTo>
                  <a:pt x="0" y="17138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1567" b="-699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32574" y="6430513"/>
            <a:ext cx="365901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EXAMPLE: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4478" y="6430513"/>
            <a:ext cx="3659018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Repeated items are removed automatically: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96383" y="6430513"/>
            <a:ext cx="3659018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Creating an Empty Set:</a:t>
            </a:r>
          </a:p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Note: {} creates an empty dictionary, not a set.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19787" y="592614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S</a:t>
            </a: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ets in Python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2075" y="1795484"/>
            <a:ext cx="15808428" cy="44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624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set is a collection of unique, unordered, and immutable elements.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B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6302" y="-968067"/>
            <a:ext cx="1936133" cy="1936133"/>
          </a:xfrm>
          <a:custGeom>
            <a:avLst/>
            <a:gdLst/>
            <a:ahLst/>
            <a:cxnLst/>
            <a:rect r="r" b="b" t="t" l="l"/>
            <a:pathLst>
              <a:path h="1936133" w="1936133">
                <a:moveTo>
                  <a:pt x="0" y="0"/>
                </a:moveTo>
                <a:lnTo>
                  <a:pt x="1936133" y="0"/>
                </a:lnTo>
                <a:lnTo>
                  <a:pt x="1936133" y="1936134"/>
                </a:lnTo>
                <a:lnTo>
                  <a:pt x="0" y="193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0359" y="1970952"/>
            <a:ext cx="518435" cy="518435"/>
          </a:xfrm>
          <a:custGeom>
            <a:avLst/>
            <a:gdLst/>
            <a:ahLst/>
            <a:cxnLst/>
            <a:rect r="r" b="b" t="t" l="l"/>
            <a:pathLst>
              <a:path h="518435" w="518435">
                <a:moveTo>
                  <a:pt x="0" y="0"/>
                </a:moveTo>
                <a:lnTo>
                  <a:pt x="518436" y="0"/>
                </a:lnTo>
                <a:lnTo>
                  <a:pt x="518436" y="518435"/>
                </a:lnTo>
                <a:lnTo>
                  <a:pt x="0" y="518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26991" y="398525"/>
            <a:ext cx="8275853" cy="126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8000">
                <a:solidFill>
                  <a:srgbClr val="4546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 METHODS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760565"/>
            <a:ext cx="7480095" cy="2565934"/>
            <a:chOff x="0" y="0"/>
            <a:chExt cx="2713117" cy="930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3117" cy="930694"/>
            </a:xfrm>
            <a:custGeom>
              <a:avLst/>
              <a:gdLst/>
              <a:ahLst/>
              <a:cxnLst/>
              <a:rect r="r" b="b" t="t" l="l"/>
              <a:pathLst>
                <a:path h="930694" w="2713117">
                  <a:moveTo>
                    <a:pt x="2588657" y="930694"/>
                  </a:moveTo>
                  <a:lnTo>
                    <a:pt x="124460" y="930694"/>
                  </a:lnTo>
                  <a:cubicBezTo>
                    <a:pt x="55880" y="930694"/>
                    <a:pt x="0" y="874814"/>
                    <a:pt x="0" y="806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8657" y="0"/>
                  </a:lnTo>
                  <a:cubicBezTo>
                    <a:pt x="2657237" y="0"/>
                    <a:pt x="2713117" y="55880"/>
                    <a:pt x="2713117" y="124460"/>
                  </a:cubicBezTo>
                  <a:lnTo>
                    <a:pt x="2713117" y="806234"/>
                  </a:lnTo>
                  <a:cubicBezTo>
                    <a:pt x="2713117" y="874814"/>
                    <a:pt x="2657237" y="930694"/>
                    <a:pt x="2588657" y="930694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-219718" y="-330372"/>
            <a:ext cx="1821416" cy="910708"/>
          </a:xfrm>
          <a:custGeom>
            <a:avLst/>
            <a:gdLst/>
            <a:ahLst/>
            <a:cxnLst/>
            <a:rect r="r" b="b" t="t" l="l"/>
            <a:pathLst>
              <a:path h="910708" w="1821416">
                <a:moveTo>
                  <a:pt x="0" y="0"/>
                </a:moveTo>
                <a:lnTo>
                  <a:pt x="1821416" y="0"/>
                </a:lnTo>
                <a:lnTo>
                  <a:pt x="1821416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361816" y="8306739"/>
            <a:ext cx="1897484" cy="1061551"/>
            <a:chOff x="0" y="0"/>
            <a:chExt cx="726425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780" y="22860"/>
              <a:ext cx="701026" cy="360680"/>
            </a:xfrm>
            <a:custGeom>
              <a:avLst/>
              <a:gdLst/>
              <a:ahLst/>
              <a:cxnLst/>
              <a:rect r="r" b="b" t="t" l="l"/>
              <a:pathLst>
                <a:path h="360680" w="701026">
                  <a:moveTo>
                    <a:pt x="701026" y="180340"/>
                  </a:moveTo>
                  <a:cubicBezTo>
                    <a:pt x="701026" y="81280"/>
                    <a:pt x="621016" y="0"/>
                    <a:pt x="520685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520685" y="360680"/>
                  </a:lnTo>
                  <a:cubicBezTo>
                    <a:pt x="619745" y="360680"/>
                    <a:pt x="701026" y="279400"/>
                    <a:pt x="701026" y="180340"/>
                  </a:cubicBezTo>
                  <a:close/>
                </a:path>
              </a:pathLst>
            </a:custGeom>
            <a:solidFill>
              <a:srgbClr val="454699">
                <a:alpha val="7843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167867" y="1970952"/>
            <a:ext cx="518435" cy="518435"/>
          </a:xfrm>
          <a:custGeom>
            <a:avLst/>
            <a:gdLst/>
            <a:ahLst/>
            <a:cxnLst/>
            <a:rect r="r" b="b" t="t" l="l"/>
            <a:pathLst>
              <a:path h="518435" w="518435">
                <a:moveTo>
                  <a:pt x="0" y="0"/>
                </a:moveTo>
                <a:lnTo>
                  <a:pt x="518435" y="0"/>
                </a:lnTo>
                <a:lnTo>
                  <a:pt x="518435" y="518435"/>
                </a:lnTo>
                <a:lnTo>
                  <a:pt x="0" y="5184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65988" y="1799502"/>
            <a:ext cx="7480095" cy="2565934"/>
            <a:chOff x="0" y="0"/>
            <a:chExt cx="2713117" cy="9306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13117" cy="930694"/>
            </a:xfrm>
            <a:custGeom>
              <a:avLst/>
              <a:gdLst/>
              <a:ahLst/>
              <a:cxnLst/>
              <a:rect r="r" b="b" t="t" l="l"/>
              <a:pathLst>
                <a:path h="930694" w="2713117">
                  <a:moveTo>
                    <a:pt x="2588657" y="930694"/>
                  </a:moveTo>
                  <a:lnTo>
                    <a:pt x="124460" y="930694"/>
                  </a:lnTo>
                  <a:cubicBezTo>
                    <a:pt x="55880" y="930694"/>
                    <a:pt x="0" y="874814"/>
                    <a:pt x="0" y="806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8657" y="0"/>
                  </a:lnTo>
                  <a:cubicBezTo>
                    <a:pt x="2657237" y="0"/>
                    <a:pt x="2713117" y="55880"/>
                    <a:pt x="2713117" y="124460"/>
                  </a:cubicBezTo>
                  <a:lnTo>
                    <a:pt x="2713117" y="806234"/>
                  </a:lnTo>
                  <a:cubicBezTo>
                    <a:pt x="2713117" y="874814"/>
                    <a:pt x="2657237" y="930694"/>
                    <a:pt x="2588657" y="930694"/>
                  </a:cubicBezTo>
                  <a:close/>
                </a:path>
              </a:pathLst>
            </a:custGeom>
            <a:solidFill>
              <a:srgbClr val="45469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33347" y="2281857"/>
            <a:ext cx="5945377" cy="1198182"/>
            <a:chOff x="0" y="0"/>
            <a:chExt cx="7927169" cy="15975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927169" cy="91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4303" spc="-43">
                  <a:solidFill>
                    <a:srgbClr val="F8F4E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set.r</a:t>
              </a:r>
              <a:r>
                <a:rPr lang="en-US" b="true" sz="4303" spc="-43" u="none">
                  <a:solidFill>
                    <a:srgbClr val="F8F4E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emove(el)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86411"/>
              <a:ext cx="7927169" cy="511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F8F4EB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-US" sz="2237" u="none">
                  <a:solidFill>
                    <a:srgbClr val="F8F4EB"/>
                  </a:solidFill>
                  <a:latin typeface="Roboto"/>
                  <a:ea typeface="Roboto"/>
                  <a:cs typeface="Roboto"/>
                  <a:sym typeface="Roboto"/>
                </a:rPr>
                <a:t>emoves element el, errors if not found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1698" y="2281857"/>
            <a:ext cx="5945377" cy="1198182"/>
            <a:chOff x="0" y="0"/>
            <a:chExt cx="7927169" cy="159757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7927169" cy="91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4303" spc="-43">
                  <a:solidFill>
                    <a:srgbClr val="45469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</a:t>
              </a:r>
              <a:r>
                <a:rPr lang="en-US" b="true" sz="4303" spc="-43" u="none">
                  <a:solidFill>
                    <a:srgbClr val="45469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et.add(el)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86411"/>
              <a:ext cx="7927169" cy="511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454699"/>
                  </a:solidFill>
                  <a:latin typeface="Roboto"/>
                  <a:ea typeface="Roboto"/>
                  <a:cs typeface="Roboto"/>
                  <a:sym typeface="Roboto"/>
                </a:rPr>
                <a:t>Ad</a:t>
              </a:r>
              <a:r>
                <a:rPr lang="en-US" sz="2237" u="none">
                  <a:solidFill>
                    <a:srgbClr val="454699"/>
                  </a:solidFill>
                  <a:latin typeface="Roboto"/>
                  <a:ea typeface="Roboto"/>
                  <a:cs typeface="Roboto"/>
                  <a:sym typeface="Roboto"/>
                </a:rPr>
                <a:t>ds element el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67275" y="10254108"/>
            <a:ext cx="1936133" cy="1936133"/>
          </a:xfrm>
          <a:custGeom>
            <a:avLst/>
            <a:gdLst/>
            <a:ahLst/>
            <a:cxnLst/>
            <a:rect r="r" b="b" t="t" l="l"/>
            <a:pathLst>
              <a:path h="1936133" w="1936133">
                <a:moveTo>
                  <a:pt x="0" y="0"/>
                </a:moveTo>
                <a:lnTo>
                  <a:pt x="1936133" y="0"/>
                </a:lnTo>
                <a:lnTo>
                  <a:pt x="1936133" y="1936133"/>
                </a:lnTo>
                <a:lnTo>
                  <a:pt x="0" y="193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8922" y="6370606"/>
            <a:ext cx="1936133" cy="1936133"/>
          </a:xfrm>
          <a:custGeom>
            <a:avLst/>
            <a:gdLst/>
            <a:ahLst/>
            <a:cxnLst/>
            <a:rect r="r" b="b" t="t" l="l"/>
            <a:pathLst>
              <a:path h="1936133" w="1936133">
                <a:moveTo>
                  <a:pt x="0" y="0"/>
                </a:moveTo>
                <a:lnTo>
                  <a:pt x="1936133" y="0"/>
                </a:lnTo>
                <a:lnTo>
                  <a:pt x="1936133" y="1936133"/>
                </a:lnTo>
                <a:lnTo>
                  <a:pt x="0" y="1936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319933" y="5338789"/>
            <a:ext cx="1936133" cy="1936133"/>
          </a:xfrm>
          <a:custGeom>
            <a:avLst/>
            <a:gdLst/>
            <a:ahLst/>
            <a:cxnLst/>
            <a:rect r="r" b="b" t="t" l="l"/>
            <a:pathLst>
              <a:path h="1936133" w="1936133">
                <a:moveTo>
                  <a:pt x="0" y="0"/>
                </a:moveTo>
                <a:lnTo>
                  <a:pt x="1936134" y="0"/>
                </a:lnTo>
                <a:lnTo>
                  <a:pt x="1936134" y="1936133"/>
                </a:lnTo>
                <a:lnTo>
                  <a:pt x="0" y="19361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69794" y="4630439"/>
            <a:ext cx="7480095" cy="2565934"/>
            <a:chOff x="0" y="0"/>
            <a:chExt cx="2713117" cy="9306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13117" cy="930694"/>
            </a:xfrm>
            <a:custGeom>
              <a:avLst/>
              <a:gdLst/>
              <a:ahLst/>
              <a:cxnLst/>
              <a:rect r="r" b="b" t="t" l="l"/>
              <a:pathLst>
                <a:path h="930694" w="2713117">
                  <a:moveTo>
                    <a:pt x="2588657" y="930694"/>
                  </a:moveTo>
                  <a:lnTo>
                    <a:pt x="124460" y="930694"/>
                  </a:lnTo>
                  <a:cubicBezTo>
                    <a:pt x="55880" y="930694"/>
                    <a:pt x="0" y="874814"/>
                    <a:pt x="0" y="806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8657" y="0"/>
                  </a:lnTo>
                  <a:cubicBezTo>
                    <a:pt x="2657237" y="0"/>
                    <a:pt x="2713117" y="55880"/>
                    <a:pt x="2713117" y="124460"/>
                  </a:cubicBezTo>
                  <a:lnTo>
                    <a:pt x="2713117" y="806234"/>
                  </a:lnTo>
                  <a:cubicBezTo>
                    <a:pt x="2713117" y="874814"/>
                    <a:pt x="2657237" y="930694"/>
                    <a:pt x="2588657" y="930694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942792" y="5151731"/>
            <a:ext cx="5945377" cy="1601223"/>
            <a:chOff x="0" y="0"/>
            <a:chExt cx="7927169" cy="2134964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38100"/>
              <a:ext cx="7927169" cy="91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4303" spc="-43">
                  <a:solidFill>
                    <a:srgbClr val="45469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</a:t>
              </a:r>
              <a:r>
                <a:rPr lang="en-US" b="true" sz="4303" spc="-43" u="none">
                  <a:solidFill>
                    <a:srgbClr val="45469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et.pop()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86411"/>
              <a:ext cx="7927169" cy="10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454699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-US" sz="2237" u="none">
                  <a:solidFill>
                    <a:srgbClr val="454699"/>
                  </a:solidFill>
                  <a:latin typeface="Roboto"/>
                  <a:ea typeface="Roboto"/>
                  <a:cs typeface="Roboto"/>
                  <a:sym typeface="Roboto"/>
                </a:rPr>
                <a:t>emoves a random element</a:t>
              </a:r>
            </a:p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7554548"/>
            <a:ext cx="7480095" cy="2565934"/>
            <a:chOff x="0" y="0"/>
            <a:chExt cx="2713117" cy="93069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13117" cy="930694"/>
            </a:xfrm>
            <a:custGeom>
              <a:avLst/>
              <a:gdLst/>
              <a:ahLst/>
              <a:cxnLst/>
              <a:rect r="r" b="b" t="t" l="l"/>
              <a:pathLst>
                <a:path h="930694" w="2713117">
                  <a:moveTo>
                    <a:pt x="2588657" y="930694"/>
                  </a:moveTo>
                  <a:lnTo>
                    <a:pt x="124460" y="930694"/>
                  </a:lnTo>
                  <a:cubicBezTo>
                    <a:pt x="55880" y="930694"/>
                    <a:pt x="0" y="874814"/>
                    <a:pt x="0" y="806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8657" y="0"/>
                  </a:lnTo>
                  <a:cubicBezTo>
                    <a:pt x="2657237" y="0"/>
                    <a:pt x="2713117" y="55880"/>
                    <a:pt x="2713117" y="124460"/>
                  </a:cubicBezTo>
                  <a:lnTo>
                    <a:pt x="2713117" y="806234"/>
                  </a:lnTo>
                  <a:cubicBezTo>
                    <a:pt x="2713117" y="874814"/>
                    <a:pt x="2657237" y="930694"/>
                    <a:pt x="2588657" y="930694"/>
                  </a:cubicBezTo>
                  <a:close/>
                </a:path>
              </a:pathLst>
            </a:custGeom>
            <a:solidFill>
              <a:srgbClr val="F8F4EB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01698" y="8075839"/>
            <a:ext cx="5945377" cy="1601223"/>
            <a:chOff x="0" y="0"/>
            <a:chExt cx="7927169" cy="213496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38100"/>
              <a:ext cx="7927169" cy="91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4303" spc="-43">
                  <a:solidFill>
                    <a:srgbClr val="45469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</a:t>
              </a:r>
              <a:r>
                <a:rPr lang="en-US" b="true" sz="4303" spc="-43" u="none">
                  <a:solidFill>
                    <a:srgbClr val="45469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et.union(set2)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086411"/>
              <a:ext cx="7927169" cy="1048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454699"/>
                  </a:solidFill>
                  <a:latin typeface="Roboto"/>
                  <a:ea typeface="Roboto"/>
                  <a:cs typeface="Roboto"/>
                  <a:sym typeface="Roboto"/>
                </a:rPr>
                <a:t>Combi</a:t>
              </a:r>
              <a:r>
                <a:rPr lang="en-US" sz="2237" u="none">
                  <a:solidFill>
                    <a:srgbClr val="454699"/>
                  </a:solidFill>
                  <a:latin typeface="Roboto"/>
                  <a:ea typeface="Roboto"/>
                  <a:cs typeface="Roboto"/>
                  <a:sym typeface="Roboto"/>
                </a:rPr>
                <a:t>nes all elements from both sets</a:t>
              </a:r>
            </a:p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4708988"/>
            <a:ext cx="7480095" cy="2565934"/>
            <a:chOff x="0" y="0"/>
            <a:chExt cx="2713117" cy="93069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713117" cy="930694"/>
            </a:xfrm>
            <a:custGeom>
              <a:avLst/>
              <a:gdLst/>
              <a:ahLst/>
              <a:cxnLst/>
              <a:rect r="r" b="b" t="t" l="l"/>
              <a:pathLst>
                <a:path h="930694" w="2713117">
                  <a:moveTo>
                    <a:pt x="2588657" y="930694"/>
                  </a:moveTo>
                  <a:lnTo>
                    <a:pt x="124460" y="930694"/>
                  </a:lnTo>
                  <a:cubicBezTo>
                    <a:pt x="55880" y="930694"/>
                    <a:pt x="0" y="874814"/>
                    <a:pt x="0" y="806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8657" y="0"/>
                  </a:lnTo>
                  <a:cubicBezTo>
                    <a:pt x="2657237" y="0"/>
                    <a:pt x="2713117" y="55880"/>
                    <a:pt x="2713117" y="124460"/>
                  </a:cubicBezTo>
                  <a:lnTo>
                    <a:pt x="2713117" y="806234"/>
                  </a:lnTo>
                  <a:cubicBezTo>
                    <a:pt x="2713117" y="874814"/>
                    <a:pt x="2657237" y="930694"/>
                    <a:pt x="2588657" y="930694"/>
                  </a:cubicBezTo>
                  <a:close/>
                </a:path>
              </a:pathLst>
            </a:custGeom>
            <a:solidFill>
              <a:srgbClr val="454699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796059" y="5191344"/>
            <a:ext cx="5945377" cy="1198182"/>
            <a:chOff x="0" y="0"/>
            <a:chExt cx="7927169" cy="1597577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38100"/>
              <a:ext cx="7927169" cy="91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4303" spc="-43">
                  <a:solidFill>
                    <a:srgbClr val="F8F4E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set.cl</a:t>
              </a:r>
              <a:r>
                <a:rPr lang="en-US" b="true" sz="4303" spc="-43" u="none">
                  <a:solidFill>
                    <a:srgbClr val="F8F4E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ear()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086411"/>
              <a:ext cx="7927169" cy="511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F8F4EB"/>
                  </a:solidFill>
                  <a:latin typeface="Roboto"/>
                  <a:ea typeface="Roboto"/>
                  <a:cs typeface="Roboto"/>
                  <a:sym typeface="Roboto"/>
                </a:rPr>
                <a:t>Emp</a:t>
              </a:r>
              <a:r>
                <a:rPr lang="en-US" sz="2237" u="none">
                  <a:solidFill>
                    <a:srgbClr val="F8F4EB"/>
                  </a:solidFill>
                  <a:latin typeface="Roboto"/>
                  <a:ea typeface="Roboto"/>
                  <a:cs typeface="Roboto"/>
                  <a:sym typeface="Roboto"/>
                </a:rPr>
                <a:t>ties the entire set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476861" y="7593484"/>
            <a:ext cx="7480095" cy="2565934"/>
            <a:chOff x="0" y="0"/>
            <a:chExt cx="2713117" cy="93069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13117" cy="930694"/>
            </a:xfrm>
            <a:custGeom>
              <a:avLst/>
              <a:gdLst/>
              <a:ahLst/>
              <a:cxnLst/>
              <a:rect r="r" b="b" t="t" l="l"/>
              <a:pathLst>
                <a:path h="930694" w="2713117">
                  <a:moveTo>
                    <a:pt x="2588657" y="930694"/>
                  </a:moveTo>
                  <a:lnTo>
                    <a:pt x="124460" y="930694"/>
                  </a:lnTo>
                  <a:cubicBezTo>
                    <a:pt x="55880" y="930694"/>
                    <a:pt x="0" y="874814"/>
                    <a:pt x="0" y="806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8657" y="0"/>
                  </a:lnTo>
                  <a:cubicBezTo>
                    <a:pt x="2657237" y="0"/>
                    <a:pt x="2713117" y="55880"/>
                    <a:pt x="2713117" y="124460"/>
                  </a:cubicBezTo>
                  <a:lnTo>
                    <a:pt x="2713117" y="806234"/>
                  </a:lnTo>
                  <a:cubicBezTo>
                    <a:pt x="2713117" y="874814"/>
                    <a:pt x="2657237" y="930694"/>
                    <a:pt x="2588657" y="930694"/>
                  </a:cubicBezTo>
                  <a:close/>
                </a:path>
              </a:pathLst>
            </a:custGeom>
            <a:solidFill>
              <a:srgbClr val="454699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0244220" y="8075839"/>
            <a:ext cx="5945377" cy="1198182"/>
            <a:chOff x="0" y="0"/>
            <a:chExt cx="7927169" cy="1597577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38100"/>
              <a:ext cx="7927169" cy="911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4303" spc="-43">
                  <a:solidFill>
                    <a:srgbClr val="F8F4E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</a:t>
              </a:r>
              <a:r>
                <a:rPr lang="en-US" b="true" sz="4303" spc="-43" u="none">
                  <a:solidFill>
                    <a:srgbClr val="F8F4E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et.intersection(set2)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086411"/>
              <a:ext cx="7927169" cy="511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77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F8F4EB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r>
                <a:rPr lang="en-US" sz="2237" u="none">
                  <a:solidFill>
                    <a:srgbClr val="F8F4EB"/>
                  </a:solidFill>
                  <a:latin typeface="Roboto"/>
                  <a:ea typeface="Roboto"/>
                  <a:cs typeface="Roboto"/>
                  <a:sym typeface="Roboto"/>
                </a:rPr>
                <a:t>nly keeps common elements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63626" y="4426239"/>
            <a:ext cx="4717789" cy="4352864"/>
            <a:chOff x="0" y="0"/>
            <a:chExt cx="1208544" cy="11150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8544" cy="1115062"/>
            </a:xfrm>
            <a:custGeom>
              <a:avLst/>
              <a:gdLst/>
              <a:ahLst/>
              <a:cxnLst/>
              <a:rect r="r" b="b" t="t" l="l"/>
              <a:pathLst>
                <a:path h="1115062" w="1208544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54887" y="3962748"/>
            <a:ext cx="1335267" cy="1324996"/>
          </a:xfrm>
          <a:custGeom>
            <a:avLst/>
            <a:gdLst/>
            <a:ahLst/>
            <a:cxnLst/>
            <a:rect r="r" b="b" t="t" l="l"/>
            <a:pathLst>
              <a:path h="1324996" w="1335267">
                <a:moveTo>
                  <a:pt x="0" y="0"/>
                </a:moveTo>
                <a:lnTo>
                  <a:pt x="1335267" y="0"/>
                </a:lnTo>
                <a:lnTo>
                  <a:pt x="1335267" y="1324995"/>
                </a:lnTo>
                <a:lnTo>
                  <a:pt x="0" y="132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46" t="-28527" r="-27630" b="-277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983154">
            <a:off x="11681455" y="-884789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9943" y="1355497"/>
            <a:ext cx="13988113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 Practice Questions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06585" y="4426239"/>
            <a:ext cx="4717789" cy="4352864"/>
            <a:chOff x="0" y="0"/>
            <a:chExt cx="1208544" cy="11150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8544" cy="1115062"/>
            </a:xfrm>
            <a:custGeom>
              <a:avLst/>
              <a:gdLst/>
              <a:ahLst/>
              <a:cxnLst/>
              <a:rect r="r" b="b" t="t" l="l"/>
              <a:pathLst>
                <a:path h="1115062" w="1208544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997846" y="3962748"/>
            <a:ext cx="1335267" cy="1324996"/>
          </a:xfrm>
          <a:custGeom>
            <a:avLst/>
            <a:gdLst/>
            <a:ahLst/>
            <a:cxnLst/>
            <a:rect r="r" b="b" t="t" l="l"/>
            <a:pathLst>
              <a:path h="1324996" w="1335267">
                <a:moveTo>
                  <a:pt x="0" y="0"/>
                </a:moveTo>
                <a:lnTo>
                  <a:pt x="1335267" y="0"/>
                </a:lnTo>
                <a:lnTo>
                  <a:pt x="1335267" y="1324995"/>
                </a:lnTo>
                <a:lnTo>
                  <a:pt x="0" y="132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46" t="-28527" r="-27630" b="-2775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7199" y="5695672"/>
            <a:ext cx="44565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Easy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4738" y="6626349"/>
            <a:ext cx="378148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Basic Understanding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3955" y="4035206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786766" y="3759489"/>
            <a:ext cx="4717789" cy="4352864"/>
            <a:chOff x="0" y="0"/>
            <a:chExt cx="1208544" cy="11150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8544" cy="1115062"/>
            </a:xfrm>
            <a:custGeom>
              <a:avLst/>
              <a:gdLst/>
              <a:ahLst/>
              <a:cxnLst/>
              <a:rect r="r" b="b" t="t" l="l"/>
              <a:pathLst>
                <a:path h="1115062" w="1208544">
                  <a:moveTo>
                    <a:pt x="1084084" y="1115062"/>
                  </a:moveTo>
                  <a:lnTo>
                    <a:pt x="124460" y="1115062"/>
                  </a:lnTo>
                  <a:cubicBezTo>
                    <a:pt x="55880" y="1115062"/>
                    <a:pt x="0" y="1059182"/>
                    <a:pt x="0" y="9906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4084" y="0"/>
                  </a:lnTo>
                  <a:cubicBezTo>
                    <a:pt x="1152664" y="0"/>
                    <a:pt x="1208544" y="55880"/>
                    <a:pt x="1208544" y="124460"/>
                  </a:cubicBezTo>
                  <a:lnTo>
                    <a:pt x="1208544" y="990602"/>
                  </a:lnTo>
                  <a:cubicBezTo>
                    <a:pt x="1208544" y="1059182"/>
                    <a:pt x="1152664" y="1115062"/>
                    <a:pt x="1084084" y="1115062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478027" y="3291746"/>
            <a:ext cx="1335267" cy="1324996"/>
          </a:xfrm>
          <a:custGeom>
            <a:avLst/>
            <a:gdLst/>
            <a:ahLst/>
            <a:cxnLst/>
            <a:rect r="r" b="b" t="t" l="l"/>
            <a:pathLst>
              <a:path h="1324996" w="1335267">
                <a:moveTo>
                  <a:pt x="0" y="0"/>
                </a:moveTo>
                <a:lnTo>
                  <a:pt x="1335267" y="0"/>
                </a:lnTo>
                <a:lnTo>
                  <a:pt x="1335267" y="1324995"/>
                </a:lnTo>
                <a:lnTo>
                  <a:pt x="0" y="132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46" t="-28527" r="-27630" b="-2775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17380" y="5028922"/>
            <a:ext cx="44565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Medium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54919" y="5959599"/>
            <a:ext cx="378148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Concept Application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74135" y="3368456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94240" y="5695672"/>
            <a:ext cx="44565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b="true" sz="42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Hard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31779" y="6626349"/>
            <a:ext cx="378148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Concept Mastery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50995" y="4035206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3</a:t>
            </a:r>
          </a:p>
        </p:txBody>
      </p:sp>
      <p:sp>
        <p:nvSpPr>
          <p:cNvPr name="Freeform 23" id="23"/>
          <p:cNvSpPr/>
          <p:nvPr/>
        </p:nvSpPr>
        <p:spPr>
          <a:xfrm flipH="false" flipV="true" rot="0">
            <a:off x="5651471" y="7395016"/>
            <a:ext cx="1004457" cy="1004457"/>
          </a:xfrm>
          <a:custGeom>
            <a:avLst/>
            <a:gdLst/>
            <a:ahLst/>
            <a:cxnLst/>
            <a:rect r="r" b="b" t="t" l="l"/>
            <a:pathLst>
              <a:path h="1004457" w="1004457">
                <a:moveTo>
                  <a:pt x="0" y="1004457"/>
                </a:moveTo>
                <a:lnTo>
                  <a:pt x="1004457" y="1004457"/>
                </a:lnTo>
                <a:lnTo>
                  <a:pt x="1004457" y="0"/>
                </a:lnTo>
                <a:lnTo>
                  <a:pt x="0" y="0"/>
                </a:lnTo>
                <a:lnTo>
                  <a:pt x="0" y="100445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8100000">
            <a:off x="6235619" y="7800800"/>
            <a:ext cx="725777" cy="722148"/>
          </a:xfrm>
          <a:custGeom>
            <a:avLst/>
            <a:gdLst/>
            <a:ahLst/>
            <a:cxnLst/>
            <a:rect r="r" b="b" t="t" l="l"/>
            <a:pathLst>
              <a:path h="722148" w="725777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true" rot="-10800000">
            <a:off x="11243587" y="4236477"/>
            <a:ext cx="1004457" cy="1004457"/>
          </a:xfrm>
          <a:custGeom>
            <a:avLst/>
            <a:gdLst/>
            <a:ahLst/>
            <a:cxnLst/>
            <a:rect r="r" b="b" t="t" l="l"/>
            <a:pathLst>
              <a:path h="1004457" w="1004457">
                <a:moveTo>
                  <a:pt x="1004457" y="1004457"/>
                </a:moveTo>
                <a:lnTo>
                  <a:pt x="0" y="1004457"/>
                </a:lnTo>
                <a:lnTo>
                  <a:pt x="0" y="0"/>
                </a:lnTo>
                <a:lnTo>
                  <a:pt x="1004457" y="0"/>
                </a:lnTo>
                <a:lnTo>
                  <a:pt x="1004457" y="100445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8100000">
            <a:off x="11856972" y="4105088"/>
            <a:ext cx="725777" cy="722148"/>
          </a:xfrm>
          <a:custGeom>
            <a:avLst/>
            <a:gdLst/>
            <a:ahLst/>
            <a:cxnLst/>
            <a:rect r="r" b="b" t="t" l="l"/>
            <a:pathLst>
              <a:path h="722148" w="725777">
                <a:moveTo>
                  <a:pt x="0" y="0"/>
                </a:moveTo>
                <a:lnTo>
                  <a:pt x="725777" y="0"/>
                </a:lnTo>
                <a:lnTo>
                  <a:pt x="725777" y="722148"/>
                </a:lnTo>
                <a:lnTo>
                  <a:pt x="0" y="72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304333" y="9242089"/>
            <a:ext cx="10122783" cy="32422"/>
          </a:xfrm>
          <a:prstGeom prst="line">
            <a:avLst/>
          </a:prstGeom>
          <a:ln cap="rnd" w="857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96704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23496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0288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7080" y="8729467"/>
            <a:ext cx="1057666" cy="1057666"/>
          </a:xfrm>
          <a:custGeom>
            <a:avLst/>
            <a:gdLst/>
            <a:ahLst/>
            <a:cxnLst/>
            <a:rect r="r" b="b" t="t" l="l"/>
            <a:pathLst>
              <a:path h="1057666" w="1057666">
                <a:moveTo>
                  <a:pt x="0" y="0"/>
                </a:moveTo>
                <a:lnTo>
                  <a:pt x="1057666" y="0"/>
                </a:lnTo>
                <a:lnTo>
                  <a:pt x="1057666" y="1057666"/>
                </a:lnTo>
                <a:lnTo>
                  <a:pt x="0" y="105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5606" t="-26363" r="-27121" b="-263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199660">
            <a:off x="12456766" y="-7128419"/>
            <a:ext cx="12294563" cy="12182794"/>
          </a:xfrm>
          <a:custGeom>
            <a:avLst/>
            <a:gdLst/>
            <a:ahLst/>
            <a:cxnLst/>
            <a:rect r="r" b="b" t="t" l="l"/>
            <a:pathLst>
              <a:path h="12182794" w="12294563">
                <a:moveTo>
                  <a:pt x="0" y="0"/>
                </a:moveTo>
                <a:lnTo>
                  <a:pt x="12294563" y="0"/>
                </a:lnTo>
                <a:lnTo>
                  <a:pt x="12294563" y="12182795"/>
                </a:lnTo>
                <a:lnTo>
                  <a:pt x="0" y="1218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4284" y="2213656"/>
            <a:ext cx="14239115" cy="552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dictionary to store the name and marks of a student.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 a new key "age" with value 20 to an existing dictionary.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Retrieve and print the value of key "marks" from the dictionary: {"name": "Ali", "marks": 85}.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set with values: 1, 2, 2, 3, 3, 3. Print the set.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an empty set and add the elements 10, 20, and 30 using add().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set.pop() on a set of 5 elements and print the result.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dict.get() to safely retrieve a value for a key that may not exist.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Print all keys from a dictionary using .keys().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dictionary with three keys: "A", "B", "C" and assign any values.</a:t>
            </a:r>
          </a:p>
          <a:p>
            <a:pPr algn="l" marL="572583" indent="-286291" lvl="1">
              <a:lnSpc>
                <a:spcPts val="4004"/>
              </a:lnSpc>
              <a:buAutoNum type="arabicPeriod" startAt="1"/>
            </a:pPr>
            <a:r>
              <a:rPr lang="en-US" sz="265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a set, remove an element using remove() and print the updated 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72516" y="645844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Easy</a:t>
            </a:r>
            <a:r>
              <a:rPr lang="en-US" b="true" sz="8000">
                <a:solidFill>
                  <a:srgbClr val="FFBD59"/>
                </a:solidFill>
                <a:latin typeface="Mont Bold"/>
                <a:ea typeface="Mont Bold"/>
                <a:cs typeface="Mont Bold"/>
                <a:sym typeface="Mont Bold"/>
              </a:rPr>
              <a:t> Qs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DAGqyzlhEXs</dc:identifier>
  <dcterms:modified xsi:type="dcterms:W3CDTF">2011-08-01T06:04:30Z</dcterms:modified>
  <cp:revision>1</cp:revision>
  <dc:title>Python_Lec4</dc:title>
</cp:coreProperties>
</file>